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2" r:id="rId17"/>
    <p:sldId id="273" r:id="rId18"/>
    <p:sldId id="274" r:id="rId19"/>
  </p:sldIdLst>
  <p:sldSz cx="18288000" cy="10287000"/>
  <p:notesSz cx="6858000" cy="9144000"/>
  <p:embeddedFontLst>
    <p:embeddedFont>
      <p:font typeface="Amiko" panose="020B0604020202020204" charset="0"/>
      <p:regular r:id="rId21"/>
    </p:embeddedFont>
    <p:embeddedFont>
      <p:font typeface="Amiko Bold" panose="020B0604020202020204" charset="0"/>
      <p:regular r:id="rId22"/>
    </p:embeddedFont>
    <p:embeddedFont>
      <p:font typeface="Canva Sans" panose="020B0604020202020204" charset="0"/>
      <p:regular r:id="rId23"/>
    </p:embeddedFont>
    <p:embeddedFont>
      <p:font typeface="Canva Sans Bold" panose="020B0604020202020204" charset="0"/>
      <p:regular r:id="rId24"/>
    </p:embeddedFont>
    <p:embeddedFont>
      <p:font typeface="Nunito Sans" pitchFamily="2" charset="0"/>
      <p:regular r:id="rId25"/>
      <p:bold r:id="rId26"/>
      <p:italic r:id="rId27"/>
      <p:boldItalic r:id="rId28"/>
    </p:embeddedFont>
    <p:embeddedFont>
      <p:font typeface="Nunito Sans Bold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3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D2C2A-EFA7-4BA3-B3CD-8959785C361F}" type="datetimeFigureOut">
              <a:rPr lang="de-DE" smtClean="0"/>
              <a:t>26.06.2025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B6FFD-6785-4B1A-AE56-6109E352EB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67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2B6FFD-6785-4B1A-AE56-6109E352EBF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0318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www.linkedin.com/in/samiya5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amiyabatool/AptitudeTest2025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1F2D641-5351-27B5-694B-97D35CDDEAE2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2" name="Freeform 2"/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4" name="Freeform 4"/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12803" y="2902927"/>
            <a:ext cx="17670920" cy="2070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799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GENERIC DATAGRID APP WITH AG GRID &amp; REACT MUI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51597" y="5238750"/>
            <a:ext cx="6959136" cy="1267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48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BMW IT Internship Aptitude Test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51597" y="6896100"/>
            <a:ext cx="6959136" cy="50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38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Samiya Batool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229A92-EE39-3629-0623-1BD6DB499F25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5" name="Freeform 5"/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1945B5E5-7BA3-F016-12E6-E316C2A9DF0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305528" y="2355566"/>
            <a:ext cx="11295132" cy="7561479"/>
          </a:xfrm>
          <a:custGeom>
            <a:avLst/>
            <a:gdLst/>
            <a:ahLst/>
            <a:cxnLst/>
            <a:rect l="l" t="t" r="r" b="b"/>
            <a:pathLst>
              <a:path w="11295132" h="7561479">
                <a:moveTo>
                  <a:pt x="0" y="0"/>
                </a:moveTo>
                <a:lnTo>
                  <a:pt x="11295132" y="0"/>
                </a:lnTo>
                <a:lnTo>
                  <a:pt x="11295132" y="7561479"/>
                </a:lnTo>
                <a:lnTo>
                  <a:pt x="0" y="7561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938" b="-132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36656" y="5219700"/>
            <a:ext cx="4613529" cy="2164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Greater than 100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and less than 200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filter applied on</a:t>
            </a:r>
          </a:p>
          <a:p>
            <a:pPr algn="ctr">
              <a:lnSpc>
                <a:spcPts val="4209"/>
              </a:lnSpc>
              <a:spcBef>
                <a:spcPct val="0"/>
              </a:spcBef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top speed.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355090" y="2958963"/>
            <a:ext cx="2004959" cy="6958082"/>
            <a:chOff x="0" y="0"/>
            <a:chExt cx="746808" cy="25917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46808" cy="2591750"/>
            </a:xfrm>
            <a:custGeom>
              <a:avLst/>
              <a:gdLst/>
              <a:ahLst/>
              <a:cxnLst/>
              <a:rect l="l" t="t" r="r" b="b"/>
              <a:pathLst>
                <a:path w="746808" h="2591750">
                  <a:moveTo>
                    <a:pt x="0" y="0"/>
                  </a:moveTo>
                  <a:lnTo>
                    <a:pt x="746808" y="0"/>
                  </a:lnTo>
                  <a:lnTo>
                    <a:pt x="746808" y="2591750"/>
                  </a:lnTo>
                  <a:lnTo>
                    <a:pt x="0" y="2591750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46808" cy="2629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360049" y="3322740"/>
            <a:ext cx="1559717" cy="2012428"/>
            <a:chOff x="0" y="0"/>
            <a:chExt cx="580964" cy="74959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80964" cy="749591"/>
            </a:xfrm>
            <a:custGeom>
              <a:avLst/>
              <a:gdLst/>
              <a:ahLst/>
              <a:cxnLst/>
              <a:rect l="l" t="t" r="r" b="b"/>
              <a:pathLst>
                <a:path w="580964" h="749591">
                  <a:moveTo>
                    <a:pt x="0" y="0"/>
                  </a:moveTo>
                  <a:lnTo>
                    <a:pt x="580964" y="0"/>
                  </a:lnTo>
                  <a:lnTo>
                    <a:pt x="580964" y="749591"/>
                  </a:lnTo>
                  <a:lnTo>
                    <a:pt x="0" y="749591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80964" cy="7876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7781BE0-FD6D-C2D4-22DA-311EB2CB4095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8" name="Freeform 2">
              <a:extLst>
                <a:ext uri="{FF2B5EF4-FFF2-40B4-BE49-F238E27FC236}">
                  <a16:creationId xmlns:a16="http://schemas.microsoft.com/office/drawing/2014/main" id="{615341E3-36BE-747B-711F-F7FA6F9E71D4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96982FE0-7AD7-7495-E401-6C8C588A2C96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53F348E-DF99-307F-73C1-7DA265731465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DC1046F-BAFF-B78D-3F8C-B6B90F1A437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Freeform 4">
              <a:extLst>
                <a:ext uri="{FF2B5EF4-FFF2-40B4-BE49-F238E27FC236}">
                  <a16:creationId xmlns:a16="http://schemas.microsoft.com/office/drawing/2014/main" id="{D973B5E2-7E51-3454-D28B-43FFF10D2B9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114796" y="2480665"/>
            <a:ext cx="11425501" cy="7555113"/>
          </a:xfrm>
          <a:custGeom>
            <a:avLst/>
            <a:gdLst/>
            <a:ahLst/>
            <a:cxnLst/>
            <a:rect l="l" t="t" r="r" b="b"/>
            <a:pathLst>
              <a:path w="11425501" h="7555113">
                <a:moveTo>
                  <a:pt x="0" y="0"/>
                </a:moveTo>
                <a:lnTo>
                  <a:pt x="11425501" y="0"/>
                </a:lnTo>
                <a:lnTo>
                  <a:pt x="11425501" y="7555113"/>
                </a:lnTo>
                <a:lnTo>
                  <a:pt x="0" y="75551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52659" y="5219700"/>
            <a:ext cx="4181523" cy="2164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Grid sorted in 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ascending order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with respect to</a:t>
            </a:r>
          </a:p>
          <a:p>
            <a:pPr algn="ctr">
              <a:lnSpc>
                <a:spcPts val="4209"/>
              </a:lnSpc>
              <a:spcBef>
                <a:spcPct val="0"/>
              </a:spcBef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range.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421118" y="3194961"/>
            <a:ext cx="1941070" cy="6396598"/>
            <a:chOff x="0" y="0"/>
            <a:chExt cx="723011" cy="238260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3011" cy="2382609"/>
            </a:xfrm>
            <a:custGeom>
              <a:avLst/>
              <a:gdLst/>
              <a:ahLst/>
              <a:cxnLst/>
              <a:rect l="l" t="t" r="r" b="b"/>
              <a:pathLst>
                <a:path w="723011" h="2382609">
                  <a:moveTo>
                    <a:pt x="0" y="0"/>
                  </a:moveTo>
                  <a:lnTo>
                    <a:pt x="723011" y="0"/>
                  </a:lnTo>
                  <a:lnTo>
                    <a:pt x="723011" y="2382609"/>
                  </a:lnTo>
                  <a:lnTo>
                    <a:pt x="0" y="2382609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3011" cy="2420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C82AD9-6D83-2862-59A8-560F9B652994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5" name="Freeform 2">
              <a:extLst>
                <a:ext uri="{FF2B5EF4-FFF2-40B4-BE49-F238E27FC236}">
                  <a16:creationId xmlns:a16="http://schemas.microsoft.com/office/drawing/2014/main" id="{EB55AF3F-F902-6904-4057-CECF6293AA37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94FD9DD1-A895-DC1C-BFD1-21DBBB1BB29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666AC56-D0EC-F01D-088C-536FCFE8A95C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B6625009-74B2-BC46-1955-BA1EA95748C5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5945737D-5AC2-E3B1-EB2D-69D8015CB89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>
            <a:off x="-869488" y="-983397"/>
            <a:ext cx="2364581" cy="2364581"/>
          </a:xfrm>
          <a:custGeom>
            <a:avLst/>
            <a:gdLst/>
            <a:ahLst/>
            <a:cxnLst/>
            <a:rect l="l" t="t" r="r" b="b"/>
            <a:pathLst>
              <a:path w="2364581" h="2364581">
                <a:moveTo>
                  <a:pt x="0" y="0"/>
                </a:moveTo>
                <a:lnTo>
                  <a:pt x="2364581" y="0"/>
                </a:lnTo>
                <a:lnTo>
                  <a:pt x="2364581" y="2364582"/>
                </a:lnTo>
                <a:lnTo>
                  <a:pt x="0" y="2364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8" name="Freeform 8"/>
          <p:cNvSpPr/>
          <p:nvPr/>
        </p:nvSpPr>
        <p:spPr>
          <a:xfrm>
            <a:off x="677466" y="2593263"/>
            <a:ext cx="16415187" cy="5273379"/>
          </a:xfrm>
          <a:custGeom>
            <a:avLst/>
            <a:gdLst/>
            <a:ahLst/>
            <a:cxnLst/>
            <a:rect l="l" t="t" r="r" b="b"/>
            <a:pathLst>
              <a:path w="16415187" h="5273379">
                <a:moveTo>
                  <a:pt x="0" y="0"/>
                </a:moveTo>
                <a:lnTo>
                  <a:pt x="16415186" y="0"/>
                </a:lnTo>
                <a:lnTo>
                  <a:pt x="16415186" y="5273379"/>
                </a:lnTo>
                <a:lnTo>
                  <a:pt x="0" y="5273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70756" y="8289355"/>
            <a:ext cx="6261830" cy="564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  <a:spcBef>
                <a:spcPct val="0"/>
              </a:spcBef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result for ‘BMW’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2875514"/>
            <a:ext cx="1941070" cy="523414"/>
            <a:chOff x="0" y="0"/>
            <a:chExt cx="723011" cy="19496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3011" cy="194962"/>
            </a:xfrm>
            <a:custGeom>
              <a:avLst/>
              <a:gdLst/>
              <a:ahLst/>
              <a:cxnLst/>
              <a:rect l="l" t="t" r="r" b="b"/>
              <a:pathLst>
                <a:path w="723011" h="194962">
                  <a:moveTo>
                    <a:pt x="0" y="0"/>
                  </a:moveTo>
                  <a:lnTo>
                    <a:pt x="723011" y="0"/>
                  </a:lnTo>
                  <a:lnTo>
                    <a:pt x="723011" y="194962"/>
                  </a:lnTo>
                  <a:lnTo>
                    <a:pt x="0" y="194962"/>
                  </a:lnTo>
                  <a:close/>
                </a:path>
              </a:pathLst>
            </a:custGeom>
            <a:solidFill>
              <a:srgbClr val="38B6FF">
                <a:alpha val="4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3011" cy="233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 flipV="1">
            <a:off x="228600" y="3238500"/>
            <a:ext cx="685798" cy="0"/>
          </a:xfrm>
          <a:prstGeom prst="line">
            <a:avLst/>
          </a:prstGeom>
          <a:ln w="762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de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D4DD60-3A54-C793-8B29-AE4274AF212A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6" name="Freeform 2">
              <a:extLst>
                <a:ext uri="{FF2B5EF4-FFF2-40B4-BE49-F238E27FC236}">
                  <a16:creationId xmlns:a16="http://schemas.microsoft.com/office/drawing/2014/main" id="{221CB4EE-79B8-9AE5-75B5-4691C4ED468B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Freeform 4">
              <a:extLst>
                <a:ext uri="{FF2B5EF4-FFF2-40B4-BE49-F238E27FC236}">
                  <a16:creationId xmlns:a16="http://schemas.microsoft.com/office/drawing/2014/main" id="{4761CE4A-7EEF-FDED-80D8-89BA094E6482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D1FED2-838F-CDCF-9E0A-EFB4929A9021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E0A19B87-9A42-C0C0-7DE6-72E4FF7FA08F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2B5C2158-E6BB-2998-BB95-D89ABE6E8480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3086ED7-41A3-DD19-834B-AD803381EE17}"/>
              </a:ext>
            </a:extLst>
          </p:cNvPr>
          <p:cNvCxnSpPr>
            <a:cxnSpLocks/>
          </p:cNvCxnSpPr>
          <p:nvPr/>
        </p:nvCxnSpPr>
        <p:spPr>
          <a:xfrm>
            <a:off x="228600" y="3238500"/>
            <a:ext cx="0" cy="57150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16DE3D-2E35-0523-E0F7-F83C3AF9A3ED}"/>
              </a:ext>
            </a:extLst>
          </p:cNvPr>
          <p:cNvCxnSpPr>
            <a:cxnSpLocks/>
          </p:cNvCxnSpPr>
          <p:nvPr/>
        </p:nvCxnSpPr>
        <p:spPr>
          <a:xfrm>
            <a:off x="228600" y="8953500"/>
            <a:ext cx="800398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05974" y="3086100"/>
            <a:ext cx="10202797" cy="5386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• Express.js REST API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b="1" dirty="0">
              <a:solidFill>
                <a:srgbClr val="000000"/>
              </a:solidFill>
              <a:latin typeface="Nunito Sans Bold"/>
              <a:ea typeface="Nunito Sans Bold"/>
              <a:cs typeface="Nunito Sans Bold"/>
              <a:sym typeface="Nunito Sans Bold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GET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 - Get all cars record</a:t>
            </a:r>
            <a:endParaRPr lang="en-US" sz="3600" dirty="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GET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/cars/:id - Get car by id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DELETE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/cars/:id - Delete car by id</a:t>
            </a:r>
          </a:p>
          <a:p>
            <a:pPr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POST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/cars/search - Search cars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dirty="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• MongoDB Atlas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b="1" dirty="0">
              <a:solidFill>
                <a:srgbClr val="000000"/>
              </a:solidFill>
              <a:latin typeface="Nunito Sans Bold"/>
              <a:ea typeface="Nunito Sans Bold"/>
              <a:cs typeface="Nunito Sans Bold"/>
              <a:sym typeface="Nunito Sans Bold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  – Cloud-hosted NoSQL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  – Flexible schema &amp; indexing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7FFA91-39B7-0716-BD79-C2E7737A0A51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CDDBC766-763D-9CAE-A4E1-295F629EEFFE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03142DC-E971-1CF0-41E7-470134AAD0B0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AB6D09-F0BB-DB24-50C0-488597FCCB97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2E5ACA9-6566-BE95-AC29-1C5ABFAB69CC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A3F1DEBC-FC81-56DD-4A5E-D87B1EFEE2EA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D05B65-B3C8-B813-3CFF-CC756A2B105E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6B0750B9-333B-1288-5809-1FC4FA81415C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3C6D20DD-0011-7DD5-6507-CFD8A7FDC264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A2DA88-3C4E-759B-3B74-D3C498A841A0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B4BBBF1-4FB0-E83E-C516-2E796566DEF2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F1EC3D31-0FB0-74F1-D47E-9DDBB8B9DBB3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9BDBF2C-4FBC-9467-E826-90D29CB8637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438"/>
          <a:stretch>
            <a:fillRect/>
          </a:stretch>
        </p:blipFill>
        <p:spPr>
          <a:xfrm>
            <a:off x="1345185" y="2705100"/>
            <a:ext cx="14646923" cy="656238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2352324" y="2247900"/>
            <a:ext cx="11973276" cy="7423431"/>
          </a:xfrm>
          <a:custGeom>
            <a:avLst/>
            <a:gdLst/>
            <a:ahLst/>
            <a:cxnLst/>
            <a:rect l="l" t="t" r="r" b="b"/>
            <a:pathLst>
              <a:path w="11973276" h="7423431">
                <a:moveTo>
                  <a:pt x="0" y="0"/>
                </a:moveTo>
                <a:lnTo>
                  <a:pt x="11973276" y="0"/>
                </a:lnTo>
                <a:lnTo>
                  <a:pt x="11973276" y="7423431"/>
                </a:lnTo>
                <a:lnTo>
                  <a:pt x="0" y="7423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0AC2F8E-BDA4-CE4D-4264-50E09FB0010A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396F9387-5D23-3A0D-9D3E-62B9F2BAA0AD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6E64D21-6F3D-B8FB-05DE-00AA0409EC4F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C676FC8-A637-433A-8FE6-9F9B0AD17A32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46CEE5B-A331-3A3F-1B09-9D843A2B7653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C6B21042-3289-450E-3B01-6287402B416F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420474" y="1086946"/>
            <a:ext cx="14411721" cy="1009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75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CHALLENGES &amp; LEARNINGS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20E0FC-53B7-B6B4-A962-75EFFBC87C09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6791337A-0322-F577-2437-1D1547456FC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A58C909D-E686-B8C1-DF98-D2D67CE2C68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CA3498-A97D-0A2E-94CF-B4AC896FF601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FBC36BA-F1C5-F2D4-67C6-F24E63D0A6E8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C914CB13-73EA-6260-4C95-1E9B723039A2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76FAB6D-FD60-6E2D-354F-7BB79E67CA3B}"/>
              </a:ext>
            </a:extLst>
          </p:cNvPr>
          <p:cNvSpPr txBox="1"/>
          <p:nvPr/>
        </p:nvSpPr>
        <p:spPr>
          <a:xfrm>
            <a:off x="2989967" y="2400300"/>
            <a:ext cx="11523307" cy="754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Integrated AG Grid with React and MUI for a flexible, modern UI.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Ensured smooth data flow and type safety across frontend and backend.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Handled and cleaned inconsistent CSV data for robust imports.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Designed a scalable, reusable project structure for maintainability.</a:t>
            </a:r>
            <a:endParaRPr lang="de-DE" sz="4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378121" y="1086946"/>
            <a:ext cx="9531758" cy="1009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75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LINKS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5BAC58-28D2-A0CE-5F88-333987DB6CF5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CAC9CA20-4E17-F2B8-39F6-4BEEA9EA09AA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CBE835AB-6BE2-47BD-5C58-AEE6FAF4FEA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8BDC61B-EC8E-14EA-2ADA-F10689076DD4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62188072-06C6-FE69-60CA-2FE605475DEC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8EB89813-7456-E49F-0843-8121054693DF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D2A8577-8798-74D3-394A-2C57AC325DFF}"/>
              </a:ext>
            </a:extLst>
          </p:cNvPr>
          <p:cNvSpPr txBox="1"/>
          <p:nvPr/>
        </p:nvSpPr>
        <p:spPr>
          <a:xfrm>
            <a:off x="4378121" y="3771900"/>
            <a:ext cx="59088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Nunito Sans Bold" panose="020B0604020202020204" charset="0"/>
                <a:hlinkClick r:id="rId6"/>
              </a:rPr>
              <a:t>Github</a:t>
            </a:r>
            <a:r>
              <a:rPr lang="en-US" sz="4000" dirty="0">
                <a:latin typeface="Nunito Sans Bold" panose="020B0604020202020204" charset="0"/>
                <a:hlinkClick r:id="rId6"/>
              </a:rPr>
              <a:t> Repository</a:t>
            </a:r>
            <a:endParaRPr lang="en-US" sz="4000" dirty="0">
              <a:latin typeface="Nunito Sans Bold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Nunito Sans Bold" panose="020B0604020202020204" charset="0"/>
                <a:hlinkClick r:id="rId7"/>
              </a:rPr>
              <a:t>LinkedIn</a:t>
            </a:r>
            <a:endParaRPr lang="en-US" sz="4000" dirty="0">
              <a:latin typeface="Nunito Sans Bold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000" dirty="0">
              <a:latin typeface="Nunito Sans Bold" panose="020B060402020202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315856" y="3332480"/>
            <a:ext cx="9656288" cy="39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99"/>
              </a:lnSpc>
            </a:pPr>
            <a:r>
              <a:rPr lang="en-US" sz="1509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THANK</a:t>
            </a:r>
          </a:p>
          <a:p>
            <a:pPr algn="ctr">
              <a:lnSpc>
                <a:spcPts val="15099"/>
              </a:lnSpc>
            </a:pPr>
            <a:r>
              <a:rPr lang="en-US" sz="1509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YOU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341B293-BD73-6EB1-27FD-7DE4D08CDAD4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BEDE9E39-F401-9F52-609D-A01039673B81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967B957A-7029-AA78-3393-DCFE63C20A44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8C97D9-5AA3-D3ED-57C1-61BA1386823A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1A9D7FB-96A4-D9AB-4752-4385C126BC6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DCF550F7-D6A8-9D4D-3C23-ECA124B3AD84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990144" y="1019512"/>
            <a:ext cx="8307712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AGENDA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28740" y="2876301"/>
            <a:ext cx="9158428" cy="4955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Problem &amp; Goals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Tech Stack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Project Structure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Front-End Highlights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Back-End &amp; Database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Key Features Demo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Challenges &amp; Learnings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Links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5BFDCC-C409-D050-829B-6BF3CD1B5113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455ADACA-26D8-7CCE-66FB-E25D13732195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C8DC7F73-BCA8-3AB2-E11D-09A1B13A0FBD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BDF726-9D49-D81C-3EEC-BF7FBEA4B4F6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05BA64F1-6E8F-2584-5807-676801503517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4735AB5F-5E5F-5618-AAE0-2A07487EA1F0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990144" y="1019512"/>
            <a:ext cx="8307712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TECH STACK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0266" y="3716382"/>
            <a:ext cx="17827467" cy="621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Build Tool: </a:t>
            </a:r>
            <a:r>
              <a:rPr lang="en-US" sz="4799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Vite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Front-End: React.js + TypeScript + AG Grid React + MUI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State/HTTP: Axios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Back-End: Node.js + Express.js + TypeScript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Database: MongoDB Atlas</a:t>
            </a:r>
          </a:p>
          <a:p>
            <a:pPr algn="l">
              <a:lnSpc>
                <a:spcPts val="50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56147B1-261B-5249-3A78-038F57724836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83F39DE9-FAAA-49C8-DFF7-210BE7C49B81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92865EC-251D-FB06-A14C-2F64291F94DC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F06FC7D-C9B2-B2F5-9A0F-02D7AF769C4E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E3B2C66-FB45-47D2-7134-26FA093F1F5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AA431DDD-80A3-96FF-2654-FE8234B6794D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456993" y="3484244"/>
            <a:ext cx="14129304" cy="590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799" b="1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Need: </a:t>
            </a: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Flexible UI for any tabular data</a:t>
            </a:r>
          </a:p>
          <a:p>
            <a:pPr algn="l">
              <a:lnSpc>
                <a:spcPts val="6719"/>
              </a:lnSpc>
            </a:pPr>
            <a:endParaRPr lang="en-US" sz="4799">
              <a:solidFill>
                <a:srgbClr val="000000"/>
              </a:solidFill>
              <a:latin typeface="Amiko"/>
              <a:ea typeface="Amiko"/>
              <a:cs typeface="Amiko"/>
              <a:sym typeface="Amiko"/>
            </a:endParaRPr>
          </a:p>
          <a:p>
            <a:pPr algn="l">
              <a:lnSpc>
                <a:spcPts val="6719"/>
              </a:lnSpc>
            </a:pPr>
            <a:r>
              <a:rPr lang="en-US" sz="4799" b="1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Goals: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Reusable, generic DataGrid component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Backend-driven search &amp; filter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CRUD via REST API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NoSQL persistence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90144" y="1019512"/>
            <a:ext cx="12683733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PROBLEMS &amp; GOALS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C8A866-780C-AD97-7D08-3C30FFF78FBB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62B7C3B5-7A54-2B1F-77EF-0A74B048D2CB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07BEBBDE-63B8-30CF-A739-5D595FB51C4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7163F7A-10CD-3F60-4AA0-771E9E5E2BC6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5B5F9DD-DE8B-D254-55B5-9437713C33D8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DB4FC527-88B2-C508-06D9-4DB485DF8A02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444446" y="1009987"/>
            <a:ext cx="14686627" cy="1021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PROJECT STRUCTURE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5D9F27-7CB6-A16E-88DA-4EC11EE6224E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42545AD-38C4-D48A-6C02-DE98418CFB8C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59C0139D-FAB3-E03F-10C3-277D9085705A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CDE0FB-4D0B-7DF7-9775-87246F836B1A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10E3A7E-4D58-A64F-3E57-AE72F877433F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34DA27E8-75A1-DBB0-62E4-FC90D2FCF55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B4A536B-01C9-1B1C-F57B-EFBA7436F0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5000" y="2080259"/>
            <a:ext cx="5769429" cy="78638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455901-0311-EB64-9271-017FCB01994C}"/>
              </a:ext>
            </a:extLst>
          </p:cNvPr>
          <p:cNvSpPr txBox="1"/>
          <p:nvPr/>
        </p:nvSpPr>
        <p:spPr>
          <a:xfrm>
            <a:off x="11963400" y="5080301"/>
            <a:ext cx="9568800" cy="100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44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21E99-D4FA-5907-E367-145AE17B8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95D0C75F-02A3-F38C-0C03-D687ECA20B50}"/>
              </a:ext>
            </a:extLst>
          </p:cNvPr>
          <p:cNvSpPr txBox="1"/>
          <p:nvPr/>
        </p:nvSpPr>
        <p:spPr>
          <a:xfrm>
            <a:off x="4444446" y="1009987"/>
            <a:ext cx="14686627" cy="1021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PROJECT STRUCTURE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2ACD0BC-FF89-155F-3EBA-E58430B62C1D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DDB13D65-7DEC-07AB-7A79-43FCF644ECA3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6E3C9919-A8CC-C38E-0830-4255B25ED02E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A03897D-75C7-2010-7488-5FA8DD80FB9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DE775DCF-0AC0-9953-6111-EFE7625E8E3A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3906C347-9B59-D465-30E0-A15E32BD29B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8D85160-851A-5D21-DCE6-0D0337A80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6927" y="1985260"/>
            <a:ext cx="6209273" cy="8035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65BCC6-E0E6-0AE1-4398-34921C95AF28}"/>
              </a:ext>
            </a:extLst>
          </p:cNvPr>
          <p:cNvSpPr txBox="1"/>
          <p:nvPr/>
        </p:nvSpPr>
        <p:spPr>
          <a:xfrm>
            <a:off x="11963400" y="5080301"/>
            <a:ext cx="9568800" cy="100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44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</a:t>
            </a:r>
          </a:p>
        </p:txBody>
      </p:sp>
    </p:spTree>
    <p:extLst>
      <p:ext uri="{BB962C8B-B14F-4D97-AF65-F5344CB8AC3E}">
        <p14:creationId xmlns:p14="http://schemas.microsoft.com/office/powerpoint/2010/main" val="339081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6827546" y="2361099"/>
            <a:ext cx="8153557" cy="5564803"/>
          </a:xfrm>
          <a:custGeom>
            <a:avLst/>
            <a:gdLst/>
            <a:ahLst/>
            <a:cxnLst/>
            <a:rect l="l" t="t" r="r" b="b"/>
            <a:pathLst>
              <a:path w="8153557" h="5564803">
                <a:moveTo>
                  <a:pt x="0" y="0"/>
                </a:moveTo>
                <a:lnTo>
                  <a:pt x="8153558" y="0"/>
                </a:lnTo>
                <a:lnTo>
                  <a:pt x="8153558" y="5564802"/>
                </a:lnTo>
                <a:lnTo>
                  <a:pt x="0" y="55648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9" name="Group 9"/>
          <p:cNvGrpSpPr/>
          <p:nvPr/>
        </p:nvGrpSpPr>
        <p:grpSpPr>
          <a:xfrm>
            <a:off x="13881020" y="3247772"/>
            <a:ext cx="1100084" cy="4678130"/>
            <a:chOff x="0" y="0"/>
            <a:chExt cx="409760" cy="174251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9760" cy="1742513"/>
            </a:xfrm>
            <a:custGeom>
              <a:avLst/>
              <a:gdLst/>
              <a:ahLst/>
              <a:cxnLst/>
              <a:rect l="l" t="t" r="r" b="b"/>
              <a:pathLst>
                <a:path w="409760" h="1742513">
                  <a:moveTo>
                    <a:pt x="0" y="0"/>
                  </a:moveTo>
                  <a:lnTo>
                    <a:pt x="409760" y="0"/>
                  </a:lnTo>
                  <a:lnTo>
                    <a:pt x="409760" y="1742513"/>
                  </a:lnTo>
                  <a:lnTo>
                    <a:pt x="0" y="1742513"/>
                  </a:lnTo>
                  <a:close/>
                </a:path>
              </a:pathLst>
            </a:custGeom>
            <a:solidFill>
              <a:srgbClr val="38B6FF">
                <a:alpha val="4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09760" cy="1780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390797" y="1055604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4355031" y="3498452"/>
            <a:ext cx="1151012" cy="8505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4" name="AutoShape 14"/>
          <p:cNvSpPr/>
          <p:nvPr/>
        </p:nvSpPr>
        <p:spPr>
          <a:xfrm>
            <a:off x="15499309" y="4348964"/>
            <a:ext cx="2121769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5" name="TextBox 15"/>
          <p:cNvSpPr txBox="1"/>
          <p:nvPr/>
        </p:nvSpPr>
        <p:spPr>
          <a:xfrm>
            <a:off x="15087600" y="4111375"/>
            <a:ext cx="2989824" cy="237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8"/>
              </a:lnSpc>
              <a:spcBef>
                <a:spcPct val="0"/>
              </a:spcBef>
            </a:pPr>
            <a:r>
              <a:rPr lang="en-US" sz="1838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View → Detail Page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4681142" y="3398861"/>
            <a:ext cx="736188" cy="52352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7" name="AutoShape 17"/>
          <p:cNvSpPr/>
          <p:nvPr/>
        </p:nvSpPr>
        <p:spPr>
          <a:xfrm flipV="1">
            <a:off x="15413135" y="3922390"/>
            <a:ext cx="268183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8" name="TextBox 18"/>
          <p:cNvSpPr txBox="1"/>
          <p:nvPr/>
        </p:nvSpPr>
        <p:spPr>
          <a:xfrm>
            <a:off x="15311130" y="3684801"/>
            <a:ext cx="2989824" cy="237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8"/>
              </a:lnSpc>
              <a:spcBef>
                <a:spcPct val="0"/>
              </a:spcBef>
            </a:pPr>
            <a:r>
              <a:rPr lang="en-US" sz="1838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Delete → Removes Row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3800" y="3125270"/>
            <a:ext cx="6181369" cy="505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Generic DataGrid</a:t>
            </a:r>
          </a:p>
          <a:p>
            <a:pPr algn="l">
              <a:lnSpc>
                <a:spcPts val="3315"/>
              </a:lnSpc>
            </a:pPr>
            <a:endParaRPr lang="en-US" sz="3315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–Dynamic columns &amp; row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data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–Default “Actions” column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(View, Delete)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–Props for extra buttons</a:t>
            </a:r>
          </a:p>
          <a:p>
            <a:pPr algn="l">
              <a:lnSpc>
                <a:spcPts val="3315"/>
              </a:lnSpc>
            </a:pPr>
            <a:endParaRPr lang="en-US" sz="3315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Detail View</a:t>
            </a:r>
          </a:p>
          <a:p>
            <a:pPr algn="l">
              <a:lnSpc>
                <a:spcPts val="3315"/>
              </a:lnSpc>
            </a:pPr>
            <a:endParaRPr lang="en-US" sz="3315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–Navigates on “View”</a:t>
            </a:r>
          </a:p>
          <a:p>
            <a:pPr algn="l">
              <a:lnSpc>
                <a:spcPts val="3315"/>
              </a:lnSpc>
              <a:spcBef>
                <a:spcPct val="0"/>
              </a:spcBef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–Back button to grid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1D5214-E5C2-2DD7-23B7-3A3A004E243F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21" name="Freeform 2">
              <a:extLst>
                <a:ext uri="{FF2B5EF4-FFF2-40B4-BE49-F238E27FC236}">
                  <a16:creationId xmlns:a16="http://schemas.microsoft.com/office/drawing/2014/main" id="{4EF3D1FF-5B36-B8D9-4211-B33A4CC1B33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Freeform 4">
              <a:extLst>
                <a:ext uri="{FF2B5EF4-FFF2-40B4-BE49-F238E27FC236}">
                  <a16:creationId xmlns:a16="http://schemas.microsoft.com/office/drawing/2014/main" id="{6DBAFE0A-90FB-94B8-0871-38C93D1F3B5C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DB198E-56EE-E4D1-0FB6-B52F6EA0A8D7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A0988BA7-134E-9A49-DE33-AF9EED1767E1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5" name="Freeform 4">
              <a:extLst>
                <a:ext uri="{FF2B5EF4-FFF2-40B4-BE49-F238E27FC236}">
                  <a16:creationId xmlns:a16="http://schemas.microsoft.com/office/drawing/2014/main" id="{857565B7-BF13-3A4B-4490-7D555429BF53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028700" y="2539071"/>
            <a:ext cx="11380200" cy="7496707"/>
          </a:xfrm>
          <a:custGeom>
            <a:avLst/>
            <a:gdLst/>
            <a:ahLst/>
            <a:cxnLst/>
            <a:rect l="l" t="t" r="r" b="b"/>
            <a:pathLst>
              <a:path w="11380200" h="7496707">
                <a:moveTo>
                  <a:pt x="0" y="0"/>
                </a:moveTo>
                <a:lnTo>
                  <a:pt x="11380200" y="0"/>
                </a:lnTo>
                <a:lnTo>
                  <a:pt x="11380200" y="7496707"/>
                </a:lnTo>
                <a:lnTo>
                  <a:pt x="0" y="7496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73532" y="5229225"/>
            <a:ext cx="3320726" cy="61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9"/>
              </a:lnSpc>
              <a:spcBef>
                <a:spcPct val="0"/>
              </a:spcBef>
            </a:pPr>
            <a:r>
              <a:rPr lang="en-US" sz="46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Detail Page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E635A-AFEA-A273-9123-37A98DDDBD87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4E065E71-86BB-36A7-B9BE-42A933A88240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3197D8AE-A4AC-BF08-D675-9EDD45FFFFA9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724AADB-A80F-6FBD-D05B-58ABE03C3FC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AF1D4EB-50D7-5B98-4DB2-E70FFDB3368B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A15A089E-3565-886C-D5AA-B20C3A819B9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028700" y="2539071"/>
            <a:ext cx="11371875" cy="6875469"/>
          </a:xfrm>
          <a:custGeom>
            <a:avLst/>
            <a:gdLst/>
            <a:ahLst/>
            <a:cxnLst/>
            <a:rect l="l" t="t" r="r" b="b"/>
            <a:pathLst>
              <a:path w="11371875" h="6875469">
                <a:moveTo>
                  <a:pt x="0" y="0"/>
                </a:moveTo>
                <a:lnTo>
                  <a:pt x="11371875" y="0"/>
                </a:lnTo>
                <a:lnTo>
                  <a:pt x="11371875" y="6875469"/>
                </a:lnTo>
                <a:lnTo>
                  <a:pt x="0" y="6875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475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282274" y="5229225"/>
            <a:ext cx="3903242" cy="61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9"/>
              </a:lnSpc>
              <a:spcBef>
                <a:spcPct val="0"/>
              </a:spcBef>
            </a:pPr>
            <a:r>
              <a:rPr lang="en-US" sz="46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Delete Action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7CD840-6256-6D13-CF98-8D56C93D84E0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A3746D9C-C29A-6979-E35B-2B17AEBA68E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3CB95634-D399-DB42-AA8F-A837248E4040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E10838E-C960-404A-DEBB-ACCF16BF2AE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470102B-BF7E-797A-2F4A-56B7251B5EE3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7C0E2DE1-BE9A-0D0A-ED90-95660D9458A5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351</Words>
  <Application>Microsoft Office PowerPoint</Application>
  <PresentationFormat>Custom</PresentationFormat>
  <Paragraphs>93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Aptos</vt:lpstr>
      <vt:lpstr>Amiko</vt:lpstr>
      <vt:lpstr>Arial</vt:lpstr>
      <vt:lpstr>Calibri</vt:lpstr>
      <vt:lpstr>Amiko Bold</vt:lpstr>
      <vt:lpstr>Canva Sans</vt:lpstr>
      <vt:lpstr>Canva Sans Bold</vt:lpstr>
      <vt:lpstr>Nunito Sans Bold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Acer</dc:creator>
  <cp:lastModifiedBy>Samiya Batool</cp:lastModifiedBy>
  <cp:revision>2</cp:revision>
  <dcterms:created xsi:type="dcterms:W3CDTF">2006-08-16T00:00:00Z</dcterms:created>
  <dcterms:modified xsi:type="dcterms:W3CDTF">2025-06-25T23:30:38Z</dcterms:modified>
  <dc:identifier>DAGrQoiT7WQ</dc:identifier>
</cp:coreProperties>
</file>

<file path=docProps/thumbnail.jpeg>
</file>